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86" r:id="rId3"/>
    <p:sldMasterId id="2147483674" r:id="rId4"/>
  </p:sldMasterIdLst>
  <p:notesMasterIdLst>
    <p:notesMasterId r:id="rId16"/>
  </p:notesMasterIdLst>
  <p:handoutMasterIdLst>
    <p:handoutMasterId r:id="rId17"/>
  </p:handoutMasterIdLst>
  <p:sldIdLst>
    <p:sldId id="282" r:id="rId5"/>
    <p:sldId id="257" r:id="rId6"/>
    <p:sldId id="259" r:id="rId7"/>
    <p:sldId id="283" r:id="rId8"/>
    <p:sldId id="284" r:id="rId9"/>
    <p:sldId id="285" r:id="rId10"/>
    <p:sldId id="286" r:id="rId11"/>
    <p:sldId id="288" r:id="rId12"/>
    <p:sldId id="287" r:id="rId13"/>
    <p:sldId id="289" r:id="rId14"/>
    <p:sldId id="263" r:id="rId15"/>
  </p:sldIdLst>
  <p:sldSz cx="9144000" cy="6858000" type="letter"/>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51" autoAdjust="0"/>
  </p:normalViewPr>
  <p:slideViewPr>
    <p:cSldViewPr>
      <p:cViewPr varScale="1">
        <p:scale>
          <a:sx n="108" d="100"/>
          <a:sy n="108" d="100"/>
        </p:scale>
        <p:origin x="1704"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36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C675DC-E0F3-4333-9C3B-FA90E3AF21E2}" type="datetimeFigureOut">
              <a:rPr lang="es-CO" smtClean="0"/>
              <a:t>20/09/2019</a:t>
            </a:fld>
            <a:endParaRPr lang="es-CO"/>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EA8F158-C2E8-4124-869E-D8AE2FBB152D}" type="slidenum">
              <a:rPr lang="es-CO" smtClean="0"/>
              <a:t>‹Nº›</a:t>
            </a:fld>
            <a:endParaRPr lang="es-CO"/>
          </a:p>
        </p:txBody>
      </p:sp>
    </p:spTree>
    <p:extLst>
      <p:ext uri="{BB962C8B-B14F-4D97-AF65-F5344CB8AC3E}">
        <p14:creationId xmlns:p14="http://schemas.microsoft.com/office/powerpoint/2010/main" val="2226530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00879E-1353-431B-9C75-B71491D648DD}" type="datetimeFigureOut">
              <a:rPr lang="es-ES" smtClean="0"/>
              <a:t>20/09/2019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D02006-2060-4C59-B2D8-4EFC9DAE77CA}" type="slidenum">
              <a:rPr lang="es-ES" smtClean="0"/>
              <a:t>‹Nº›</a:t>
            </a:fld>
            <a:endParaRPr lang="es-ES"/>
          </a:p>
        </p:txBody>
      </p:sp>
    </p:spTree>
    <p:extLst>
      <p:ext uri="{BB962C8B-B14F-4D97-AF65-F5344CB8AC3E}">
        <p14:creationId xmlns:p14="http://schemas.microsoft.com/office/powerpoint/2010/main" val="4059285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3525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vertical y texto">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3326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hasCustomPrompt="1"/>
          </p:nvPr>
        </p:nvSpPr>
        <p:spPr>
          <a:xfrm>
            <a:off x="313184" y="260648"/>
            <a:ext cx="7139136" cy="648072"/>
          </a:xfrm>
        </p:spPr>
        <p:txBody>
          <a:bodyPr/>
          <a:lstStyle>
            <a:lvl1pPr>
              <a:defRPr/>
            </a:lvl1pPr>
          </a:lstStyle>
          <a:p>
            <a:r>
              <a:rPr lang="es-ES" dirty="0"/>
              <a:t>Título</a:t>
            </a:r>
            <a:endParaRPr lang="es-CO" dirty="0"/>
          </a:p>
        </p:txBody>
      </p:sp>
      <p:sp>
        <p:nvSpPr>
          <p:cNvPr id="3" name="2 Marcador de contenido"/>
          <p:cNvSpPr>
            <a:spLocks noGrp="1"/>
          </p:cNvSpPr>
          <p:nvPr>
            <p:ph idx="1" hasCustomPrompt="1"/>
          </p:nvPr>
        </p:nvSpPr>
        <p:spPr/>
        <p:txBody>
          <a:bodyPr/>
          <a:lstStyle/>
          <a:p>
            <a:r>
              <a:rPr lang="es-ES" dirty="0"/>
              <a:t>texto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endParaRPr lang="es-ES" dirty="0"/>
          </a:p>
          <a:p>
            <a:r>
              <a:rPr lang="es-ES" dirty="0"/>
              <a:t>texto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endParaRPr lang="es-ES" dirty="0"/>
          </a:p>
        </p:txBody>
      </p:sp>
    </p:spTree>
    <p:extLst>
      <p:ext uri="{BB962C8B-B14F-4D97-AF65-F5344CB8AC3E}">
        <p14:creationId xmlns:p14="http://schemas.microsoft.com/office/powerpoint/2010/main" val="2086266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vertical y texto">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46097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2756062"/>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3506004"/>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marR="0" indent="0" algn="l" defTabSz="914400" rtl="0" eaLnBrk="1" fontAlgn="auto" latinLnBrk="0" hangingPunct="1">
        <a:lnSpc>
          <a:spcPct val="100000"/>
        </a:lnSpc>
        <a:spcBef>
          <a:spcPts val="0"/>
        </a:spcBef>
        <a:spcAft>
          <a:spcPts val="0"/>
        </a:spcAft>
        <a:buClrTx/>
        <a:buSzTx/>
        <a:buFontTx/>
        <a:buNone/>
        <a:tabLst/>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302840" y="260648"/>
            <a:ext cx="7139136" cy="648072"/>
          </a:xfrm>
          <a:prstGeom prst="rect">
            <a:avLst/>
          </a:prstGeom>
        </p:spPr>
        <p:txBody>
          <a:bodyPr vert="horz" lIns="91440" tIns="45720" rIns="91440" bIns="45720" rtlCol="0" anchor="ctr">
            <a:noAutofit/>
          </a:bodyPr>
          <a:lstStyle/>
          <a:p>
            <a:r>
              <a:rPr lang="es-ES" dirty="0"/>
              <a:t>Título</a:t>
            </a:r>
            <a:endParaRPr lang="es-CO" dirty="0"/>
          </a:p>
        </p:txBody>
      </p:sp>
      <p:sp>
        <p:nvSpPr>
          <p:cNvPr id="3" name="2 Marcador de texto"/>
          <p:cNvSpPr>
            <a:spLocks noGrp="1"/>
          </p:cNvSpPr>
          <p:nvPr>
            <p:ph type="body" idx="1"/>
          </p:nvPr>
        </p:nvSpPr>
        <p:spPr>
          <a:xfrm>
            <a:off x="313184" y="1412776"/>
            <a:ext cx="8291264" cy="4061048"/>
          </a:xfrm>
          <a:prstGeom prst="rect">
            <a:avLst/>
          </a:prstGeom>
        </p:spPr>
        <p:txBody>
          <a:bodyPr vert="horz" lIns="91440" tIns="45720" rIns="91440" bIns="45720" rtlCol="0">
            <a:normAutofit/>
          </a:bodyPr>
          <a:lstStyle/>
          <a:p>
            <a:r>
              <a:rPr lang="es-ES" dirty="0"/>
              <a:t>texto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endParaRPr lang="es-ES" dirty="0"/>
          </a:p>
          <a:p>
            <a:r>
              <a:rPr lang="es-ES" dirty="0"/>
              <a:t>texto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a:t>
            </a:r>
            <a:r>
              <a:rPr lang="es-ES" dirty="0" err="1"/>
              <a:t>texto</a:t>
            </a:r>
            <a:r>
              <a:rPr lang="es-ES" dirty="0"/>
              <a:t> texto </a:t>
            </a:r>
            <a:r>
              <a:rPr lang="es-ES" dirty="0" err="1"/>
              <a:t>texto</a:t>
            </a:r>
            <a:r>
              <a:rPr lang="es-ES" dirty="0"/>
              <a:t> </a:t>
            </a:r>
            <a:r>
              <a:rPr lang="es-ES" dirty="0" err="1"/>
              <a:t>texto</a:t>
            </a:r>
            <a:r>
              <a:rPr lang="es-ES" dirty="0"/>
              <a:t> </a:t>
            </a:r>
            <a:r>
              <a:rPr lang="es-ES" dirty="0" err="1"/>
              <a:t>texto</a:t>
            </a:r>
            <a:endParaRPr lang="es-ES" dirty="0"/>
          </a:p>
          <a:p>
            <a:endParaRPr lang="es-ES" dirty="0"/>
          </a:p>
        </p:txBody>
      </p:sp>
    </p:spTree>
    <p:extLst>
      <p:ext uri="{BB962C8B-B14F-4D97-AF65-F5344CB8AC3E}">
        <p14:creationId xmlns:p14="http://schemas.microsoft.com/office/powerpoint/2010/main" val="603367233"/>
      </p:ext>
    </p:extLst>
  </p:cSld>
  <p:clrMap bg1="lt1" tx1="dk1" bg2="lt2" tx2="dk2" accent1="accent1" accent2="accent2" accent3="accent3" accent4="accent4" accent5="accent5" accent6="accent6" hlink="hlink" folHlink="folHlink"/>
  <p:sldLayoutIdLst>
    <p:sldLayoutId id="2147483688" r:id="rId1"/>
  </p:sldLayoutIdLst>
  <p:txStyles>
    <p:titleStyle>
      <a:lvl1pPr algn="l" defTabSz="914400" rtl="0" eaLnBrk="1" latinLnBrk="0" hangingPunct="1">
        <a:spcBef>
          <a:spcPct val="0"/>
        </a:spcBef>
        <a:buNone/>
        <a:defRPr sz="4000" b="1" kern="1200">
          <a:solidFill>
            <a:schemeClr val="tx2">
              <a:lumMod val="75000"/>
            </a:schemeClr>
          </a:solidFill>
          <a:latin typeface="Verdana" pitchFamily="34" charset="0"/>
          <a:ea typeface="Verdana" pitchFamily="34" charset="0"/>
          <a:cs typeface="Verdana" pitchFamily="34" charset="0"/>
        </a:defRPr>
      </a:lvl1pPr>
    </p:titleStyle>
    <p:body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18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4427353"/>
      </p:ext>
    </p:extLst>
  </p:cSld>
  <p:clrMap bg1="lt1" tx1="dk1" bg2="lt2" tx2="dk2" accent1="accent1" accent2="accent2" accent3="accent3" accent4="accent4" accent5="accent5" accent6="accent6" hlink="hlink" folHlink="folHlink"/>
  <p:sldLayoutIdLst>
    <p:sldLayoutId id="214748368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onos.es/digitalguide/hosting/cuestiones-tecnicas/bases-de-datos-relacionales/" TargetMode="External"/><Relationship Id="rId2" Type="http://schemas.openxmlformats.org/officeDocument/2006/relationships/hyperlink" Target="https://aukera.es/blog/bases-de-datos-relacionales-vs-no-relacionales/" TargetMode="External"/><Relationship Id="rId1" Type="http://schemas.openxmlformats.org/officeDocument/2006/relationships/slideLayout" Target="../slideLayouts/slideLayout3.xml"/><Relationship Id="rId4" Type="http://schemas.openxmlformats.org/officeDocument/2006/relationships/hyperlink" Target="https://finanzastics2.wordpress.com/3-modelos-relacionales-de-base-de-dato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6650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Referencias</a:t>
            </a: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endParaRPr lang="es-CO" sz="2000" dirty="0">
              <a:latin typeface="Arial" panose="020B0604020202020204" pitchFamily="34" charset="0"/>
              <a:cs typeface="Arial" panose="020B0604020202020204" pitchFamily="34" charset="0"/>
            </a:endParaRPr>
          </a:p>
          <a:p>
            <a:pPr marL="457200" indent="-457200" algn="just">
              <a:lnSpc>
                <a:spcPct val="150000"/>
              </a:lnSpc>
              <a:buFont typeface="+mj-lt"/>
              <a:buAutoNum type="arabicPeriod"/>
            </a:pPr>
            <a:r>
              <a:rPr lang="es-CO" sz="2000" dirty="0">
                <a:hlinkClick r:id="rId2"/>
              </a:rPr>
              <a:t>https://aukera.es/blog/bases-de-datos-relacionales-vs-no-relacionales/</a:t>
            </a:r>
            <a:endParaRPr lang="es-CO" sz="2000" dirty="0"/>
          </a:p>
          <a:p>
            <a:pPr marL="457200" indent="-457200" algn="just">
              <a:lnSpc>
                <a:spcPct val="150000"/>
              </a:lnSpc>
              <a:buFont typeface="+mj-lt"/>
              <a:buAutoNum type="arabicPeriod"/>
            </a:pPr>
            <a:r>
              <a:rPr lang="es-CO" sz="2000" dirty="0">
                <a:hlinkClick r:id="rId3"/>
              </a:rPr>
              <a:t>https://www.ionos.es/digitalguide/hosting/cuestiones-tecnicas/bases-de-datos-relacionales/</a:t>
            </a:r>
            <a:endParaRPr lang="es-CO" sz="2000" dirty="0"/>
          </a:p>
          <a:p>
            <a:pPr marL="457200" indent="-457200" algn="just">
              <a:lnSpc>
                <a:spcPct val="150000"/>
              </a:lnSpc>
              <a:buFont typeface="+mj-lt"/>
              <a:buAutoNum type="arabicPeriod"/>
            </a:pPr>
            <a:r>
              <a:rPr lang="es-CO" sz="2000" dirty="0">
                <a:hlinkClick r:id="rId4"/>
              </a:rPr>
              <a:t>https://finanzastics2.wordpress.com/3-modelos-relacionales-de-base-de-datos/</a:t>
            </a:r>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5889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540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ítulo 1"/>
          <p:cNvSpPr txBox="1">
            <a:spLocks/>
          </p:cNvSpPr>
          <p:nvPr/>
        </p:nvSpPr>
        <p:spPr>
          <a:xfrm>
            <a:off x="2029950" y="2726922"/>
            <a:ext cx="5084100" cy="945000"/>
          </a:xfrm>
          <a:prstGeom prst="rect">
            <a:avLst/>
          </a:prstGeom>
        </p:spPr>
        <p:txBody>
          <a:bodyPr vert="horz" lIns="68580" tIns="34290" rIns="68580" bIns="34290" rtlCol="0" anchor="ctr">
            <a:noAutofit/>
          </a:bodyPr>
          <a:lstStyle>
            <a:lvl1pPr algn="l" defTabSz="914400" rtl="0" eaLnBrk="1" latinLnBrk="0" hangingPunct="1">
              <a:spcBef>
                <a:spcPct val="0"/>
              </a:spcBef>
              <a:buNone/>
              <a:defRPr sz="4000" b="1" kern="1200">
                <a:solidFill>
                  <a:schemeClr val="tx2">
                    <a:lumMod val="75000"/>
                  </a:schemeClr>
                </a:solidFill>
                <a:latin typeface="Verdana" pitchFamily="34" charset="0"/>
                <a:ea typeface="Verdana" pitchFamily="34" charset="0"/>
                <a:cs typeface="Verdana" pitchFamily="34" charset="0"/>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4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rPr>
              <a:t>BASE DE DATOS RELACIONALES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s-ES" sz="2000" dirty="0">
              <a:solidFill>
                <a:srgbClr val="1F497D">
                  <a:lumMod val="75000"/>
                </a:srgbClr>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rPr>
              <a:t>Por: Silvia Liliana Taborda Sánchez</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rPr>
              <a:t>Faoner Luis Arteaga Bello</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0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6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rPr>
              <a:t>Base de datos II</a:t>
            </a:r>
            <a:endParaRPr kumimoji="0" lang="es-CO" sz="3600" b="1" i="0" u="none" strike="noStrike" kern="1200" cap="none" spc="0" normalizeH="0" baseline="0" noProof="0" dirty="0">
              <a:ln>
                <a:noFill/>
              </a:ln>
              <a:solidFill>
                <a:srgbClr val="1F497D">
                  <a:lumMod val="75000"/>
                </a:srgbClr>
              </a:solidFill>
              <a:effectLst/>
              <a:uLnTx/>
              <a:uFillTx/>
              <a:latin typeface="Arial" panose="020B0604020202020204" pitchFamily="34" charset="0"/>
              <a:ea typeface="Verdana" pitchFamily="34" charset="0"/>
              <a:cs typeface="Arial" panose="020B0604020202020204" pitchFamily="34" charset="0"/>
            </a:endParaRPr>
          </a:p>
        </p:txBody>
      </p:sp>
    </p:spTree>
    <p:extLst>
      <p:ext uri="{BB962C8B-B14F-4D97-AF65-F5344CB8AC3E}">
        <p14:creationId xmlns:p14="http://schemas.microsoft.com/office/powerpoint/2010/main" val="1995254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CO" sz="3600" b="0" dirty="0">
                <a:latin typeface="Arial" panose="020B0604020202020204" pitchFamily="34" charset="0"/>
                <a:cs typeface="Arial" panose="020B0604020202020204" pitchFamily="34" charset="0"/>
              </a:rPr>
              <a:t>Qué es una base de datos relacional</a:t>
            </a: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endParaRPr lang="es-CO" sz="2000" dirty="0">
              <a:latin typeface="Arial" panose="020B0604020202020204" pitchFamily="34" charset="0"/>
              <a:cs typeface="Arial" panose="020B0604020202020204" pitchFamily="34" charset="0"/>
            </a:endParaRPr>
          </a:p>
          <a:p>
            <a:endParaRPr lang="es-CO" sz="2000" dirty="0">
              <a:latin typeface="Arial" panose="020B0604020202020204" pitchFamily="34" charset="0"/>
              <a:cs typeface="Arial" panose="020B0604020202020204" pitchFamily="34" charset="0"/>
            </a:endParaRPr>
          </a:p>
          <a:p>
            <a:endParaRPr lang="es-CO" sz="2000" dirty="0">
              <a:latin typeface="Arial" panose="020B0604020202020204" pitchFamily="34" charset="0"/>
              <a:cs typeface="Arial" panose="020B0604020202020204" pitchFamily="34" charset="0"/>
            </a:endParaRPr>
          </a:p>
          <a:p>
            <a:pPr algn="just">
              <a:lnSpc>
                <a:spcPct val="150000"/>
              </a:lnSpc>
            </a:pPr>
            <a:r>
              <a:rPr lang="es-CO" sz="2000" dirty="0">
                <a:latin typeface="Arial" panose="020B0604020202020204" pitchFamily="34" charset="0"/>
                <a:cs typeface="Arial" panose="020B0604020202020204" pitchFamily="34" charset="0"/>
              </a:rPr>
              <a:t>Una base de datos relacional es una colección de elementos de datos organizados en un conjunto de tablas formalmente descritas desde la que se puede acceder a los datos o volver a montarlos de muchas maneras diferentes sin tener que reorganizar las tablas de la base. La base de datos relacional fue inventada por E.F. Codd en IBM en 1970.</a:t>
            </a:r>
          </a:p>
        </p:txBody>
      </p:sp>
    </p:spTree>
    <p:extLst>
      <p:ext uri="{BB962C8B-B14F-4D97-AF65-F5344CB8AC3E}">
        <p14:creationId xmlns:p14="http://schemas.microsoft.com/office/powerpoint/2010/main" val="182190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Cómo funcionan las bases de datos relacionales</a:t>
            </a: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fontScale="77500" lnSpcReduction="20000"/>
          </a:bodyPr>
          <a:lstStyle/>
          <a:p>
            <a:endParaRPr lang="es-CO" sz="2000" dirty="0">
              <a:latin typeface="Arial" panose="020B0604020202020204" pitchFamily="34" charset="0"/>
              <a:cs typeface="Arial" panose="020B0604020202020204" pitchFamily="34" charset="0"/>
            </a:endParaRPr>
          </a:p>
          <a:p>
            <a:pPr algn="just">
              <a:lnSpc>
                <a:spcPct val="150000"/>
              </a:lnSpc>
            </a:pPr>
            <a:endParaRPr lang="es-ES" sz="2000" dirty="0">
              <a:latin typeface="Arial" panose="020B0604020202020204" pitchFamily="34" charset="0"/>
              <a:cs typeface="Arial" panose="020B0604020202020204" pitchFamily="34" charset="0"/>
            </a:endParaRPr>
          </a:p>
          <a:p>
            <a:pPr algn="just">
              <a:lnSpc>
                <a:spcPct val="150000"/>
              </a:lnSpc>
            </a:pPr>
            <a:r>
              <a:rPr lang="es-ES" sz="2000" dirty="0">
                <a:latin typeface="Arial" panose="020B0604020202020204" pitchFamily="34" charset="0"/>
                <a:cs typeface="Arial" panose="020B0604020202020204" pitchFamily="34" charset="0"/>
              </a:rPr>
              <a:t>El SGBD define su estructura y gestiona también los permisos de escritura y lectura y para interactuar con él, los usuarios utilizan un </a:t>
            </a:r>
            <a:r>
              <a:rPr lang="es-ES" sz="2000" b="1" dirty="0">
                <a:latin typeface="Arial" panose="020B0604020202020204" pitchFamily="34" charset="0"/>
                <a:cs typeface="Arial" panose="020B0604020202020204" pitchFamily="34" charset="0"/>
              </a:rPr>
              <a:t>lenguaje de bases de datos</a:t>
            </a:r>
            <a:r>
              <a:rPr lang="es-ES" sz="2000" dirty="0">
                <a:latin typeface="Arial" panose="020B0604020202020204" pitchFamily="34" charset="0"/>
                <a:cs typeface="Arial" panose="020B0604020202020204" pitchFamily="34" charset="0"/>
              </a:rPr>
              <a:t>. Todo gestor de bases de datos relacionales soporta al menos un lenguaje formal que permite ejecutar las siguientes operaciones:</a:t>
            </a:r>
          </a:p>
          <a:p>
            <a:pPr algn="just">
              <a:lnSpc>
                <a:spcPct val="150000"/>
              </a:lnSpc>
            </a:pPr>
            <a:endParaRPr lang="es-ES" sz="2000" dirty="0">
              <a:latin typeface="Arial" panose="020B0604020202020204" pitchFamily="34" charset="0"/>
              <a:cs typeface="Arial" panose="020B0604020202020204" pitchFamily="34" charset="0"/>
            </a:endParaRPr>
          </a:p>
          <a:p>
            <a:pPr marL="285750" indent="-285750" algn="just">
              <a:lnSpc>
                <a:spcPct val="150000"/>
              </a:lnSpc>
              <a:buFont typeface="Arial" panose="020B0604020202020204" pitchFamily="34" charset="0"/>
              <a:buChar char="•"/>
            </a:pPr>
            <a:r>
              <a:rPr lang="es-ES" sz="2000" b="1" dirty="0">
                <a:latin typeface="Arial" panose="020B0604020202020204" pitchFamily="34" charset="0"/>
                <a:cs typeface="Arial" panose="020B0604020202020204" pitchFamily="34" charset="0"/>
              </a:rPr>
              <a:t>Definir la estructura de datos</a:t>
            </a:r>
          </a:p>
          <a:p>
            <a:pPr marL="285750" indent="-285750" algn="just">
              <a:lnSpc>
                <a:spcPct val="150000"/>
              </a:lnSpc>
              <a:buFont typeface="Arial" panose="020B0604020202020204" pitchFamily="34" charset="0"/>
              <a:buChar char="•"/>
            </a:pPr>
            <a:r>
              <a:rPr lang="es-CO" sz="2000" b="1" dirty="0">
                <a:latin typeface="Arial" panose="020B0604020202020204" pitchFamily="34" charset="0"/>
                <a:cs typeface="Arial" panose="020B0604020202020204" pitchFamily="34" charset="0"/>
              </a:rPr>
              <a:t>Definir derechos</a:t>
            </a:r>
          </a:p>
          <a:p>
            <a:pPr marL="285750" indent="-285750" algn="just">
              <a:lnSpc>
                <a:spcPct val="150000"/>
              </a:lnSpc>
              <a:buFont typeface="Arial" panose="020B0604020202020204" pitchFamily="34" charset="0"/>
              <a:buChar char="•"/>
            </a:pPr>
            <a:r>
              <a:rPr lang="es-CO" sz="2000" b="1" dirty="0">
                <a:latin typeface="Arial" panose="020B0604020202020204" pitchFamily="34" charset="0"/>
                <a:cs typeface="Arial" panose="020B0604020202020204" pitchFamily="34" charset="0"/>
              </a:rPr>
              <a:t>Definir condiciones de integridad</a:t>
            </a:r>
          </a:p>
          <a:p>
            <a:pPr marL="285750" indent="-285750" algn="just">
              <a:lnSpc>
                <a:spcPct val="150000"/>
              </a:lnSpc>
              <a:buFont typeface="Arial" panose="020B0604020202020204" pitchFamily="34" charset="0"/>
              <a:buChar char="•"/>
            </a:pPr>
            <a:r>
              <a:rPr lang="es-CO" sz="2000" b="1" dirty="0">
                <a:latin typeface="Arial" panose="020B0604020202020204" pitchFamily="34" charset="0"/>
                <a:cs typeface="Arial" panose="020B0604020202020204" pitchFamily="34" charset="0"/>
              </a:rPr>
              <a:t>Definir transacciones</a:t>
            </a:r>
          </a:p>
          <a:p>
            <a:pPr marL="285750" indent="-285750" algn="just">
              <a:lnSpc>
                <a:spcPct val="150000"/>
              </a:lnSpc>
              <a:buFont typeface="Arial" panose="020B0604020202020204" pitchFamily="34" charset="0"/>
              <a:buChar char="•"/>
            </a:pPr>
            <a:r>
              <a:rPr lang="es-CO" sz="2000" b="1" dirty="0">
                <a:latin typeface="Arial" panose="020B0604020202020204" pitchFamily="34" charset="0"/>
                <a:cs typeface="Arial" panose="020B0604020202020204" pitchFamily="34" charset="0"/>
              </a:rPr>
              <a:t>Definir vistas</a:t>
            </a:r>
            <a:endParaRPr lang="es-CO" sz="2000" dirty="0">
              <a:latin typeface="Arial" panose="020B0604020202020204" pitchFamily="34" charset="0"/>
              <a:cs typeface="Arial" panose="020B0604020202020204" pitchFamily="34" charset="0"/>
            </a:endParaRPr>
          </a:p>
          <a:p>
            <a:endParaRPr lang="es-CO" sz="2000" dirty="0">
              <a:latin typeface="Arial" panose="020B0604020202020204" pitchFamily="34" charset="0"/>
              <a:cs typeface="Arial" panose="020B0604020202020204" pitchFamily="34" charset="0"/>
            </a:endParaRPr>
          </a:p>
          <a:p>
            <a:pPr algn="just">
              <a:lnSpc>
                <a:spcPct val="150000"/>
              </a:lnSpc>
            </a:pPr>
            <a:endParaRPr lang="es-CO" dirty="0"/>
          </a:p>
          <a:p>
            <a:pPr algn="just">
              <a:lnSpc>
                <a:spcPct val="150000"/>
              </a:lnSpc>
            </a:pP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2347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pPr algn="just">
              <a:lnSpc>
                <a:spcPct val="150000"/>
              </a:lnSpc>
            </a:pPr>
            <a:r>
              <a:rPr lang="es-ES" dirty="0"/>
              <a:t>Las operaciones típicas de las BD como consultar, crear, actualizar o borrar datos se realizan por medio de las llamadas </a:t>
            </a:r>
            <a:r>
              <a:rPr lang="es-ES" b="1" dirty="0"/>
              <a:t>sentencias SQL</a:t>
            </a:r>
            <a:r>
              <a:rPr lang="es-ES" dirty="0"/>
              <a:t> (SQL </a:t>
            </a:r>
            <a:r>
              <a:rPr lang="es-ES" dirty="0" err="1"/>
              <a:t>statements</a:t>
            </a:r>
            <a:r>
              <a:rPr lang="es-ES" dirty="0"/>
              <a:t>), una combinación de órdenes SQL, semánticamente vinculadas al inglés y por este motivo bastante elocuentes.</a:t>
            </a:r>
          </a:p>
          <a:p>
            <a:pPr algn="just">
              <a:lnSpc>
                <a:spcPct val="150000"/>
              </a:lnSpc>
            </a:pPr>
            <a:r>
              <a:rPr lang="es-CO" dirty="0"/>
              <a:t>La definición de una base de datos relacional resulta en una tabla de metadatos (</a:t>
            </a:r>
            <a:r>
              <a:rPr lang="es-ES" dirty="0"/>
              <a:t>es decir, es información que describe otros datos)</a:t>
            </a:r>
            <a:r>
              <a:rPr lang="es-CO" dirty="0"/>
              <a:t> o descripciones formales de las tablas, columnas, dominios y restricciones.</a:t>
            </a:r>
            <a:endParaRPr lang="es-CO" sz="2000" dirty="0">
              <a:latin typeface="Arial" panose="020B0604020202020204" pitchFamily="34" charset="0"/>
              <a:cs typeface="Arial" panose="020B0604020202020204" pitchFamily="34" charset="0"/>
            </a:endParaRPr>
          </a:p>
          <a:p>
            <a:pPr algn="just">
              <a:lnSpc>
                <a:spcPct val="150000"/>
              </a:lnSpc>
            </a:pPr>
            <a:endParaRPr lang="es-CO" dirty="0"/>
          </a:p>
          <a:p>
            <a:pPr algn="just">
              <a:lnSpc>
                <a:spcPct val="150000"/>
              </a:lnSpc>
            </a:pP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7530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Bases de datos relacionales: ¿qué ventajas tienen?</a:t>
            </a:r>
            <a:br>
              <a:rPr lang="es-ES" sz="3600" b="0" dirty="0">
                <a:latin typeface="Arial" panose="020B0604020202020204" pitchFamily="34" charset="0"/>
                <a:cs typeface="Arial" panose="020B0604020202020204" pitchFamily="34" charset="0"/>
              </a:rPr>
            </a:b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lnSpcReduction="10000"/>
          </a:bodyPr>
          <a:lstStyle/>
          <a:p>
            <a:endParaRPr lang="es-CO" sz="2000" dirty="0">
              <a:latin typeface="Arial" panose="020B0604020202020204" pitchFamily="34" charset="0"/>
              <a:cs typeface="Arial" panose="020B0604020202020204" pitchFamily="34" charset="0"/>
            </a:endParaRPr>
          </a:p>
          <a:p>
            <a:pPr algn="just">
              <a:lnSpc>
                <a:spcPct val="150000"/>
              </a:lnSpc>
            </a:pPr>
            <a:r>
              <a:rPr lang="es-ES" dirty="0"/>
              <a:t>El modelo relacional para bases de datos se ha impuesto, no sin motivo, en el entorno del procesamiento electrónico de datos.          A continuación los principales puntos fuertes de este modelo de base de datos:</a:t>
            </a:r>
          </a:p>
          <a:p>
            <a:pPr marL="342900" indent="-342900" algn="just">
              <a:lnSpc>
                <a:spcPct val="150000"/>
              </a:lnSpc>
              <a:buFont typeface="Arial" panose="020B0604020202020204" pitchFamily="34" charset="0"/>
              <a:buChar char="•"/>
            </a:pPr>
            <a:r>
              <a:rPr lang="es-CO" b="1" dirty="0"/>
              <a:t>Sencillez</a:t>
            </a:r>
            <a:endParaRPr lang="es-CO" dirty="0"/>
          </a:p>
          <a:p>
            <a:pPr marL="342900" indent="-342900" algn="just">
              <a:lnSpc>
                <a:spcPct val="150000"/>
              </a:lnSpc>
              <a:buFont typeface="Arial" panose="020B0604020202020204" pitchFamily="34" charset="0"/>
              <a:buChar char="•"/>
            </a:pPr>
            <a:r>
              <a:rPr lang="es-CO" b="1" dirty="0"/>
              <a:t>Escasa redundancia de datos</a:t>
            </a:r>
          </a:p>
          <a:p>
            <a:pPr marL="342900" indent="-342900" algn="just">
              <a:lnSpc>
                <a:spcPct val="150000"/>
              </a:lnSpc>
              <a:buFont typeface="Arial" panose="020B0604020202020204" pitchFamily="34" charset="0"/>
              <a:buChar char="•"/>
            </a:pPr>
            <a:r>
              <a:rPr lang="es-CO" b="1" dirty="0"/>
              <a:t>Alta consistencia de datos</a:t>
            </a:r>
          </a:p>
          <a:p>
            <a:pPr marL="342900" indent="-342900" algn="just">
              <a:lnSpc>
                <a:spcPct val="150000"/>
              </a:lnSpc>
              <a:buFont typeface="Arial" panose="020B0604020202020204" pitchFamily="34" charset="0"/>
              <a:buChar char="•"/>
            </a:pPr>
            <a:r>
              <a:rPr lang="es-CO" b="1" dirty="0"/>
              <a:t>Procesamiento de datos orientado a conjuntos</a:t>
            </a:r>
            <a:endParaRPr lang="es-CO" dirty="0"/>
          </a:p>
          <a:p>
            <a:pPr marL="342900" indent="-342900" algn="just">
              <a:lnSpc>
                <a:spcPct val="150000"/>
              </a:lnSpc>
              <a:buFont typeface="Arial" panose="020B0604020202020204" pitchFamily="34" charset="0"/>
              <a:buChar char="•"/>
            </a:pPr>
            <a:r>
              <a:rPr lang="es-CO" b="1" dirty="0"/>
              <a:t>Lenguaje de consultas homogéneo</a:t>
            </a:r>
            <a:endParaRPr lang="es-CO" sz="2000" dirty="0">
              <a:latin typeface="Arial" panose="020B0604020202020204" pitchFamily="34" charset="0"/>
              <a:cs typeface="Arial" panose="020B0604020202020204" pitchFamily="34" charset="0"/>
            </a:endParaRPr>
          </a:p>
          <a:p>
            <a:pPr algn="just">
              <a:lnSpc>
                <a:spcPct val="150000"/>
              </a:lnSpc>
            </a:pPr>
            <a:endParaRPr lang="es-CO" dirty="0"/>
          </a:p>
          <a:p>
            <a:pPr algn="just">
              <a:lnSpc>
                <a:spcPct val="150000"/>
              </a:lnSpc>
            </a:pP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5302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Bases de datos relacionales: ¿qué desventajas tienen?</a:t>
            </a:r>
            <a:br>
              <a:rPr lang="es-ES" sz="3600" b="0" dirty="0">
                <a:latin typeface="Arial" panose="020B0604020202020204" pitchFamily="34" charset="0"/>
                <a:cs typeface="Arial" panose="020B0604020202020204" pitchFamily="34" charset="0"/>
              </a:rPr>
            </a:br>
            <a:br>
              <a:rPr lang="es-ES" b="0" dirty="0"/>
            </a:br>
            <a:br>
              <a:rPr lang="es-ES" sz="3600" b="0" dirty="0">
                <a:latin typeface="Arial" panose="020B0604020202020204" pitchFamily="34" charset="0"/>
                <a:cs typeface="Arial" panose="020B0604020202020204" pitchFamily="34" charset="0"/>
              </a:rPr>
            </a:b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endParaRPr lang="es-CO" sz="2000" dirty="0">
              <a:latin typeface="Arial" panose="020B0604020202020204" pitchFamily="34" charset="0"/>
              <a:cs typeface="Arial" panose="020B0604020202020204" pitchFamily="34" charset="0"/>
            </a:endParaRPr>
          </a:p>
          <a:p>
            <a:pPr algn="just">
              <a:lnSpc>
                <a:spcPct val="150000"/>
              </a:lnSpc>
            </a:pPr>
            <a:r>
              <a:rPr lang="es-ES" dirty="0"/>
              <a:t>Según el escenario en que se emplean los sistemas de bases de datos relacionales, ciertas ventajas, como el estar basados en tablas, así como el reparto de los datos en tablas interconectadas, pueden interpretarse también como desventajas.</a:t>
            </a:r>
          </a:p>
          <a:p>
            <a:pPr marL="342900" indent="-342900" algn="just">
              <a:lnSpc>
                <a:spcPct val="150000"/>
              </a:lnSpc>
              <a:buFont typeface="Arial" panose="020B0604020202020204" pitchFamily="34" charset="0"/>
              <a:buChar char="•"/>
            </a:pPr>
            <a:r>
              <a:rPr lang="es-ES" b="1" dirty="0"/>
              <a:t>Presentación de los datos en tablas</a:t>
            </a:r>
          </a:p>
          <a:p>
            <a:pPr marL="342900" indent="-342900" algn="just">
              <a:lnSpc>
                <a:spcPct val="150000"/>
              </a:lnSpc>
              <a:buFont typeface="Arial" panose="020B0604020202020204" pitchFamily="34" charset="0"/>
              <a:buChar char="•"/>
            </a:pPr>
            <a:r>
              <a:rPr lang="es-CO" b="1" dirty="0"/>
              <a:t>Sistema no jerárquico</a:t>
            </a:r>
          </a:p>
          <a:p>
            <a:pPr marL="342900" indent="-342900" algn="just">
              <a:lnSpc>
                <a:spcPct val="150000"/>
              </a:lnSpc>
              <a:buFont typeface="Arial" panose="020B0604020202020204" pitchFamily="34" charset="0"/>
              <a:buChar char="•"/>
            </a:pPr>
            <a:r>
              <a:rPr lang="es-CO" b="1" dirty="0"/>
              <a:t>Segmentación de los datos</a:t>
            </a:r>
          </a:p>
          <a:p>
            <a:pPr marL="342900" indent="-342900" algn="just">
              <a:lnSpc>
                <a:spcPct val="150000"/>
              </a:lnSpc>
              <a:buFont typeface="Arial" panose="020B0604020202020204" pitchFamily="34" charset="0"/>
              <a:buChar char="•"/>
            </a:pPr>
            <a:r>
              <a:rPr lang="es-ES" b="1" dirty="0"/>
              <a:t>Peor rendimiento frente a las bases de datos NoSQL</a:t>
            </a: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7996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sultado de imagen para base de datos relacionales">
            <a:extLst>
              <a:ext uri="{FF2B5EF4-FFF2-40B4-BE49-F238E27FC236}">
                <a16:creationId xmlns:a16="http://schemas.microsoft.com/office/drawing/2014/main" id="{C5CBBA74-96F6-4DBF-8F58-8E1D1475C98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1853" y="1484784"/>
            <a:ext cx="7785064" cy="3960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6403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6F6-8D76-4E5A-BC26-3F98A3FEDCDE}"/>
              </a:ext>
            </a:extLst>
          </p:cNvPr>
          <p:cNvSpPr>
            <a:spLocks noGrp="1"/>
          </p:cNvSpPr>
          <p:nvPr>
            <p:ph type="title"/>
          </p:nvPr>
        </p:nvSpPr>
        <p:spPr>
          <a:xfrm>
            <a:off x="899592" y="404664"/>
            <a:ext cx="7139136" cy="648072"/>
          </a:xfrm>
        </p:spPr>
        <p:txBody>
          <a:bodyPr/>
          <a:lstStyle/>
          <a:p>
            <a:pPr algn="ct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br>
              <a:rPr lang="es-CO" sz="3600" b="0" dirty="0">
                <a:latin typeface="Arial" panose="020B0604020202020204" pitchFamily="34" charset="0"/>
                <a:cs typeface="Arial" panose="020B0604020202020204" pitchFamily="34" charset="0"/>
              </a:rPr>
            </a:br>
            <a:r>
              <a:rPr lang="es-ES" sz="3600" b="0" dirty="0">
                <a:latin typeface="Arial" panose="020B0604020202020204" pitchFamily="34" charset="0"/>
                <a:cs typeface="Arial" panose="020B0604020202020204" pitchFamily="34" charset="0"/>
              </a:rPr>
              <a:t>Conclusión</a:t>
            </a:r>
            <a:br>
              <a:rPr lang="es-ES" b="0" dirty="0"/>
            </a:br>
            <a:br>
              <a:rPr lang="es-CO" dirty="0"/>
            </a:br>
            <a:endParaRPr lang="en-US" sz="3600" dirty="0">
              <a:latin typeface="Arial" panose="020B0604020202020204" pitchFamily="34" charset="0"/>
              <a:cs typeface="Arial" panose="020B0604020202020204" pitchFamily="34" charset="0"/>
            </a:endParaRPr>
          </a:p>
        </p:txBody>
      </p:sp>
      <p:sp>
        <p:nvSpPr>
          <p:cNvPr id="3" name="Marcador de contenido 2">
            <a:extLst>
              <a:ext uri="{FF2B5EF4-FFF2-40B4-BE49-F238E27FC236}">
                <a16:creationId xmlns:a16="http://schemas.microsoft.com/office/drawing/2014/main" id="{F8DE5B32-BEAF-4228-90AD-012C09458BEE}"/>
              </a:ext>
            </a:extLst>
          </p:cNvPr>
          <p:cNvSpPr>
            <a:spLocks noGrp="1"/>
          </p:cNvSpPr>
          <p:nvPr>
            <p:ph idx="1"/>
          </p:nvPr>
        </p:nvSpPr>
        <p:spPr>
          <a:xfrm>
            <a:off x="426368" y="1556792"/>
            <a:ext cx="8291264" cy="4349080"/>
          </a:xfrm>
        </p:spPr>
        <p:txBody>
          <a:bodyPr>
            <a:normAutofit/>
          </a:bodyPr>
          <a:lstStyle/>
          <a:p>
            <a:endParaRPr lang="es-CO" sz="2000" dirty="0">
              <a:latin typeface="Arial" panose="020B0604020202020204" pitchFamily="34" charset="0"/>
              <a:cs typeface="Arial" panose="020B0604020202020204" pitchFamily="34" charset="0"/>
            </a:endParaRPr>
          </a:p>
          <a:p>
            <a:pPr algn="just">
              <a:lnSpc>
                <a:spcPct val="150000"/>
              </a:lnSpc>
            </a:pPr>
            <a:r>
              <a:rPr lang="es-ES" dirty="0"/>
              <a:t>Para representar la relación que van a tener las entidades en un SGBD se debe diseñar un diagrama Entidad-Relación, este diagrama nos va a indicar todas la entidades que nuestra Base de Datos va a contener, así como los atributos que conformarán cada una de las entidades, con la información obtenida en el diagrama Entidad-Relación podremos hacer el modelo Relacional, este modelo mostrará todas las tablas que conformarán a la Base de Datos, mostrará también los campos que tendrá cada tabla y las relaciones que estas tendrán.</a:t>
            </a:r>
            <a:endParaRPr lang="es-CO" dirty="0"/>
          </a:p>
          <a:p>
            <a:pPr algn="just">
              <a:lnSpc>
                <a:spcPct val="150000"/>
              </a:lnSpc>
            </a:pP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96629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379</Words>
  <Application>Microsoft Office PowerPoint</Application>
  <PresentationFormat>Carta (216 x 279 mm)</PresentationFormat>
  <Paragraphs>52</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4</vt:i4>
      </vt:variant>
      <vt:variant>
        <vt:lpstr>Títulos de diapositiva</vt:lpstr>
      </vt:variant>
      <vt:variant>
        <vt:i4>11</vt:i4>
      </vt:variant>
    </vt:vector>
  </HeadingPairs>
  <TitlesOfParts>
    <vt:vector size="18" baseType="lpstr">
      <vt:lpstr>Arial</vt:lpstr>
      <vt:lpstr>Calibri</vt:lpstr>
      <vt:lpstr>Verdana</vt:lpstr>
      <vt:lpstr>Tema de Office</vt:lpstr>
      <vt:lpstr>Diseño personalizado</vt:lpstr>
      <vt:lpstr>3_Diseño personalizado</vt:lpstr>
      <vt:lpstr>2_Diseño personalizado</vt:lpstr>
      <vt:lpstr>Presentación de PowerPoint</vt:lpstr>
      <vt:lpstr>Presentación de PowerPoint</vt:lpstr>
      <vt:lpstr>  Qué es una base de datos relacional </vt:lpstr>
      <vt:lpstr>    Cómo funcionan las bases de datos relacionales  </vt:lpstr>
      <vt:lpstr>     </vt:lpstr>
      <vt:lpstr>    Bases de datos relacionales: ¿qué ventajas tienen?   </vt:lpstr>
      <vt:lpstr>       Bases de datos relacionales: ¿qué desventajas tienen?     </vt:lpstr>
      <vt:lpstr>Presentación de PowerPoint</vt:lpstr>
      <vt:lpstr>    Conclusión  </vt:lpstr>
      <vt:lpstr>    Referencias  </vt:lpstr>
      <vt:lpstr>Presentación de PowerPoint</vt:lpstr>
    </vt:vector>
  </TitlesOfParts>
  <Company>Corp. Universitaria Remington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Tatiana Cadavid Bedoya</dc:creator>
  <cp:lastModifiedBy>A01-1-0602-15</cp:lastModifiedBy>
  <cp:revision>47</cp:revision>
  <dcterms:created xsi:type="dcterms:W3CDTF">2012-03-01T21:09:13Z</dcterms:created>
  <dcterms:modified xsi:type="dcterms:W3CDTF">2019-09-20T23:43:29Z</dcterms:modified>
</cp:coreProperties>
</file>